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1D673-8538-4073-831C-18FA75BEB699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A6668-8F05-489C-8FB8-A632A1864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585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A6668-8F05-489C-8FB8-A632A18644F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24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85A07EF-84FD-4D8B-83C9-5FC7C94F0508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5C69040-47D8-414E-A02B-21E22FB2A52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51620" y="1772816"/>
            <a:ext cx="6912768" cy="155334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182880" indent="0">
              <a:buNone/>
            </a:pPr>
            <a:r>
              <a:rPr lang="ru-RU" sz="3200" b="1" dirty="0" smtClean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Gulim" pitchFamily="34" charset="-127"/>
              </a:rPr>
              <a:t>Рекомендации</a:t>
            </a:r>
            <a:r>
              <a:rPr lang="ru-RU" sz="3200" b="1" dirty="0" smtClean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Black" pitchFamily="34" charset="0"/>
                <a:ea typeface="Gulim" pitchFamily="34" charset="-127"/>
              </a:rPr>
              <a:t> </a:t>
            </a:r>
            <a:br>
              <a:rPr lang="ru-RU" sz="3200" b="1" dirty="0" smtClean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Black" pitchFamily="34" charset="0"/>
                <a:ea typeface="Gulim" pitchFamily="34" charset="-127"/>
              </a:rPr>
            </a:br>
            <a:r>
              <a:rPr lang="ru-RU" sz="3200" b="1" dirty="0" smtClean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Gulim" pitchFamily="34" charset="-127"/>
              </a:rPr>
              <a:t>по</a:t>
            </a:r>
            <a:r>
              <a:rPr lang="ru-RU" sz="3200" b="1" dirty="0" smtClean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Black" pitchFamily="34" charset="0"/>
                <a:ea typeface="Gulim" pitchFamily="34" charset="-127"/>
              </a:rPr>
              <a:t> </a:t>
            </a:r>
            <a:r>
              <a:rPr lang="ru-RU" sz="3200" b="1" dirty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Gulim" pitchFamily="34" charset="-127"/>
              </a:rPr>
              <a:t>адаптации</a:t>
            </a:r>
            <a:r>
              <a:rPr lang="ru-RU" sz="3200" b="1" dirty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Black" pitchFamily="34" charset="0"/>
                <a:ea typeface="Gulim" pitchFamily="34" charset="-127"/>
              </a:rPr>
              <a:t> </a:t>
            </a:r>
            <a:r>
              <a:rPr lang="ru-RU" sz="3200" b="1" dirty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Gulim" pitchFamily="34" charset="-127"/>
              </a:rPr>
              <a:t>жилья</a:t>
            </a:r>
            <a:r>
              <a:rPr lang="ru-RU" sz="3200" b="1" dirty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Black" pitchFamily="34" charset="0"/>
                <a:ea typeface="Gulim" pitchFamily="34" charset="-127"/>
              </a:rPr>
              <a:t> </a:t>
            </a:r>
            <a:r>
              <a:rPr lang="ru-RU" sz="3200" b="1" dirty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Gulim" pitchFamily="34" charset="-127"/>
              </a:rPr>
              <a:t>для</a:t>
            </a:r>
            <a:r>
              <a:rPr lang="ru-RU" sz="3200" b="1" dirty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Black" pitchFamily="34" charset="0"/>
                <a:ea typeface="Gulim" pitchFamily="34" charset="-127"/>
              </a:rPr>
              <a:t> </a:t>
            </a:r>
            <a:r>
              <a:rPr lang="ru-RU" sz="3200" b="1" dirty="0">
                <a:ln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Gulim" pitchFamily="34" charset="-127"/>
              </a:rPr>
              <a:t>инвалидов-колясочников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54868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ГКУ СО КК «Щербиновский комплексный центр реабилитации инвалидов» </a:t>
            </a:r>
            <a:r>
              <a:rPr lang="ru-RU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endParaRPr lang="ru-RU" dirty="0">
              <a:ln w="12700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5373216"/>
            <a:ext cx="4104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Разработал специалист по социальной работе отделения </a:t>
            </a:r>
            <a:r>
              <a:rPr lang="ru-RU" sz="1600" dirty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социальной </a:t>
            </a:r>
            <a:r>
              <a:rPr lang="ru-RU" sz="1600" dirty="0" smtClean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реабилитации</a:t>
            </a:r>
          </a:p>
          <a:p>
            <a:pPr algn="ctr"/>
            <a:r>
              <a:rPr lang="ru-RU" sz="1600" dirty="0" smtClean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>Голиченко О.А. </a:t>
            </a:r>
            <a:r>
              <a:rPr lang="ru-RU" sz="1600" dirty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n w="12700">
                  <a:solidFill>
                    <a:srgbClr val="212745">
                      <a:satMod val="155000"/>
                    </a:srgb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pic>
        <p:nvPicPr>
          <p:cNvPr id="6" name="Рисунок 5" descr="sovety-po-uhodu-za-invalidam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17032"/>
            <a:ext cx="3600400" cy="2733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0135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4486">
        <p:checker/>
      </p:transition>
    </mc:Choice>
    <mc:Fallback xmlns="">
      <p:transition spd="slow" advTm="448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3736" y="2967335"/>
            <a:ext cx="70165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606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4135">
        <p:checker/>
      </p:transition>
    </mc:Choice>
    <mc:Fallback xmlns="">
      <p:transition spd="slow" advTm="4135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80728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1.Входные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двери должны иметь ширину не менее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0,9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2.Параметры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комфортной зоны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кресла-коляски составляют не менее 0,9х1,5 м. Размеры площадки для маневрирования кресла-коляски зависят от ее габаритов и должны быть не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1,4х1,4м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поворота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1,5х1,4м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поворота на 180°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1,5х1,5м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разворота на 360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3.Основные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функциональные элементы (вешалки, выключатель, зеркало)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на высоте от 0,85 -1,1м от пола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4.Убрать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квартире все ковры.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5.Все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переходы в квартире не должны иметь порогов и ступенек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931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731">
        <p:checker/>
      </p:transition>
    </mc:Choice>
    <mc:Fallback xmlns="">
      <p:transition spd="slow" advTm="5731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1.wp.com/strojka-gid.ru/wp-content/uploads/2017/11/Raspolozhenie-rozetok-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4229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83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4719">
        <p:checker/>
      </p:transition>
    </mc:Choice>
    <mc:Fallback xmlns="">
      <p:transition spd="slow" advTm="4719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412776"/>
            <a:ext cx="54726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6.В квартире рекомендуется убрать лишние двери.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7.Оптимальная зона досягаемости предметов для колясочника не выше 1,4 м и не ниже 0,3 м от пола.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8.Удобно использовать приспособления: «захват активный» хваталка, с помощью которой легко достать предмет с высоты или пола.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9.Для работы и приема пищи необходим стол, высота которого подбирается индивидуально.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10.В комнате нежелательна малогабаритная мебель, мешающая передвижению коляски.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11. В ванной и туалете необходимо установить поручни.</a:t>
            </a:r>
          </a:p>
        </p:txBody>
      </p:sp>
      <p:pic>
        <p:nvPicPr>
          <p:cNvPr id="4098" name="Picture 2" descr="http://www.allaboutscoliosis.com/wp-content/uploads/2015/01/17f57ee9fb2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62915"/>
            <a:ext cx="3115928" cy="28666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pbs.twimg.com/media/EFnRdh9WwAEDoyH.jpg:lar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613" y="720762"/>
            <a:ext cx="2960973" cy="29708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524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1226">
        <p:checker/>
      </p:transition>
    </mc:Choice>
    <mc:Fallback xmlns="">
      <p:transition spd="slow" advTm="1122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ostupnayasreda.com/images/197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33"/>
          <a:stretch/>
        </p:blipFill>
        <p:spPr bwMode="auto">
          <a:xfrm>
            <a:off x="1680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72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126">
        <p:checker/>
      </p:transition>
    </mc:Choice>
    <mc:Fallback xmlns="">
      <p:transition spd="slow" advTm="512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13091" y="476672"/>
            <a:ext cx="8424936" cy="6269759"/>
            <a:chOff x="413091" y="476672"/>
            <a:chExt cx="8424936" cy="6269759"/>
          </a:xfrm>
        </p:grpSpPr>
        <p:sp>
          <p:nvSpPr>
            <p:cNvPr id="3" name="TextBox 2"/>
            <p:cNvSpPr txBox="1"/>
            <p:nvPr/>
          </p:nvSpPr>
          <p:spPr>
            <a:xfrm>
              <a:off x="413091" y="476672"/>
              <a:ext cx="842493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r>
                <a: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Кухонные плита, мойка, столы должны быть удобны к подъезду коляски и находиться на одинаковой высоте, подбираемой индивидуально. Пространство под элементами оборудования или мебели, используемое для подъезда кресел-колясок, должно быть свободным. </a:t>
              </a:r>
              <a:endPara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/>
              <a:r>
                <a:rPr lang="ru-RU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</a:p>
          </p:txBody>
        </p:sp>
        <p:pic>
          <p:nvPicPr>
            <p:cNvPr id="5122" name="Picture 2" descr="https://sun9-6.userapi.com/c846219/v846219434/b4b60/LEMn726pfoM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9195" y="2420888"/>
              <a:ext cx="6552728" cy="4325543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9527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954">
        <p:checker/>
      </p:transition>
    </mc:Choice>
    <mc:Fallback xmlns="">
      <p:transition spd="slow" advTm="5954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81369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Очень удобна высокая кровать, высота которой позволяет подъезжать коляске.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14.Необходим специальный подголовник, позволяющий удобно полусидеть в кровати.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15. Необходимы специальные приспособления, с помощью которых будет удобно приподыматься.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16. Возле кровати должен находиться специальный прикроватный столик на колесиках. Для удобства использования, возле кровати должны быть смонтированы телефон и все контактные регуляторы –электрические, телевизионные, аварийного вызова и т. п. локтя, перенося вес на слабую ногу. Нужно следить за тем, чтобы пациент не наклонялся к предметам, а вытягивал к ним руку.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17. Выступающие части конструкций, мебели, оборудования, острые углы следует скруглить.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52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216">
        <p:checker/>
      </p:transition>
    </mc:Choice>
    <mc:Fallback xmlns="">
      <p:transition spd="slow" advTm="521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18. Вся мебель и оборудование должны быть стационарно закреплены.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19. Температуру в квартирах инвалидов-колясочников следует увеличивать до 22 °С, а в санитарно-гигиенических помещениях –до 24 °С.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20. Оптимальная влажность в помещении 40-60 %.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21. Заполнение мебелью комнат, в которых живут инвалиды, должно составлять не более 40 % площади пола.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22. Полы не должны быть скользкими, должны гасить шум и выдерживать вертикальные и горизонтальные механические нагрузки.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5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5216">
        <p:checker/>
      </p:transition>
    </mc:Choice>
    <mc:Fallback xmlns="">
      <p:transition spd="slow" advTm="521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cache3.youla.io/files/images/780_780/5c/c4/5cc4f276e7696a87351d58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44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92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4316">
        <p:checker/>
      </p:transition>
    </mc:Choice>
    <mc:Fallback xmlns="">
      <p:transition spd="slow" advTm="431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5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171</TotalTime>
  <Words>27</Words>
  <Application>Microsoft Office PowerPoint</Application>
  <PresentationFormat>Экран (4:3)</PresentationFormat>
  <Paragraphs>30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Рекомендации  по адаптации жилья для инвалидов-колясочников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 по адаптации жилья для инвалидов-колясочников</dc:title>
  <dc:creator>Гармония№4</dc:creator>
  <cp:lastModifiedBy>Светлана</cp:lastModifiedBy>
  <cp:revision>14</cp:revision>
  <dcterms:created xsi:type="dcterms:W3CDTF">2020-08-11T05:50:25Z</dcterms:created>
  <dcterms:modified xsi:type="dcterms:W3CDTF">2020-08-25T05:55:17Z</dcterms:modified>
</cp:coreProperties>
</file>