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730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  <a:effectLst/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ru-RU" sz="2700" b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ГКУ </a:t>
            </a:r>
            <a:r>
              <a:rPr lang="ru-RU" sz="2700" b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СО КК «Щербиновский комплексный центр реабилитации инвалидов» </a:t>
            </a:r>
            <a:r>
              <a:rPr lang="ru-RU" sz="2700" b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dirty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dirty="0" smtClean="0">
                <a:ln w="12700">
                  <a:solidFill>
                    <a:srgbClr val="212745">
                      <a:satMod val="155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 для восстановления  мелкой моторики рук  </a:t>
            </a:r>
            <a:r>
              <a:rPr lang="ru-RU" sz="4900" dirty="0" smtClean="0">
                <a:solidFill>
                  <a:schemeClr val="accent1"/>
                </a:solidFill>
                <a:latin typeface="Merriweather"/>
              </a:rPr>
              <a:t/>
            </a:r>
            <a:br>
              <a:rPr lang="ru-RU" sz="4900" dirty="0" smtClean="0">
                <a:solidFill>
                  <a:schemeClr val="accent1"/>
                </a:solidFill>
                <a:latin typeface="Merriweather"/>
              </a:rPr>
            </a:br>
            <a:r>
              <a:rPr lang="ru-RU" sz="4900" dirty="0" smtClean="0">
                <a:solidFill>
                  <a:schemeClr val="accent1"/>
                </a:solidFill>
                <a:latin typeface="Merriweather"/>
              </a:rPr>
              <a:t/>
            </a:r>
            <a:br>
              <a:rPr lang="ru-RU" sz="4900" dirty="0" smtClean="0">
                <a:solidFill>
                  <a:schemeClr val="accent1"/>
                </a:solidFill>
                <a:latin typeface="Merriweather"/>
              </a:rPr>
            </a:br>
            <a:r>
              <a:rPr lang="ru-RU" sz="22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/>
                </a:solidFill>
                <a:latin typeface="Merriweather"/>
              </a:rPr>
              <a:t/>
            </a:r>
            <a:br>
              <a:rPr lang="ru-RU" dirty="0">
                <a:solidFill>
                  <a:schemeClr val="accent1"/>
                </a:solidFill>
                <a:latin typeface="Merriweather"/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5238749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18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31">
        <p:split orient="vert"/>
      </p:transition>
    </mc:Choice>
    <mc:Fallback xmlns="">
      <p:transition spd="slow" advTm="5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775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Также можно использовать в качестве подручного материала: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76603"/>
            <a:ext cx="3346704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rgbClr val="222222"/>
                </a:solidFill>
                <a:latin typeface="PT Sans"/>
              </a:rPr>
              <a:t>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Переворачивать карты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          </a:t>
            </a:r>
          </a:p>
          <a:p>
            <a:pPr>
              <a:buFont typeface="Arial"/>
              <a:buChar char="•"/>
            </a:pPr>
            <a:endParaRPr lang="ru-RU" dirty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 smtClean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 smtClean="0">
              <a:solidFill>
                <a:srgbClr val="222222"/>
              </a:solidFill>
              <a:latin typeface="PT Sans"/>
            </a:endParaRPr>
          </a:p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Практиковаться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 письме.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192493"/>
            <a:ext cx="3346704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разбросанную мелочь.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37626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5967"/>
            <a:ext cx="1891184" cy="156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26227"/>
            <a:ext cx="280588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87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58">
        <p:split orient="vert"/>
      </p:transition>
    </mc:Choice>
    <mc:Fallback xmlns="">
      <p:transition spd="slow" advTm="375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489703" cy="6857999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Прищеплять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прищепки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Играть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в шашки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0"/>
            <a:ext cx="3346704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Собирать 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гайки и болты.</a:t>
            </a:r>
          </a:p>
          <a:p>
            <a:pPr>
              <a:buFont typeface="Arial"/>
              <a:buChar char="•"/>
            </a:pPr>
            <a:endParaRPr lang="ru-RU" dirty="0" smtClean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 smtClean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>
              <a:solidFill>
                <a:srgbClr val="222222"/>
              </a:solidFill>
              <a:latin typeface="PT Sans"/>
            </a:endParaRPr>
          </a:p>
          <a:p>
            <a:pPr>
              <a:buFont typeface="Arial"/>
              <a:buChar char="•"/>
            </a:pPr>
            <a:endParaRPr lang="ru-RU" dirty="0" smtClean="0">
              <a:solidFill>
                <a:srgbClr val="222222"/>
              </a:solidFill>
              <a:latin typeface="PT Sans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Нанизыватьбисер</a:t>
            </a:r>
            <a:r>
              <a:rPr lang="ru-RU" sz="2400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/>
              <a:buChar char="•"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22978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706" y="4336111"/>
            <a:ext cx="2160240" cy="25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96840"/>
            <a:ext cx="223224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1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30">
        <p:split orient="vert"/>
      </p:transition>
    </mc:Choice>
    <mc:Fallback xmlns="">
      <p:transition spd="slow" advTm="213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49483" y="3455368"/>
            <a:ext cx="3714815" cy="626534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Собирайте </a:t>
            </a:r>
            <a:r>
              <a:rPr lang="ru-RU" sz="24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448945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Перебирать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крупы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4608513" y="0"/>
            <a:ext cx="4535487" cy="674211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Тренируйтесь застегиваться</a:t>
            </a:r>
            <a:r>
              <a:rPr lang="ru-RU" sz="2400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2880320" cy="29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6" y="4531397"/>
            <a:ext cx="3378522" cy="1929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554" y="33310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Раскатывайте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карандаш между большим и другими пальцами руки.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2935734" cy="2309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3127896" cy="19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1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994">
        <p:split orient="vert"/>
      </p:transition>
    </mc:Choice>
    <mc:Fallback xmlns="">
      <p:transition spd="slow" advTm="199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7413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41877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Собирать конструктор!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43">
        <p:split orient="vert"/>
      </p:transition>
    </mc:Choice>
    <mc:Fallback xmlns="">
      <p:transition spd="slow" advTm="164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Помните 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восстановление моторики рук зависит только от вас, вашего желания, терпения и настойчивости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Будьте</a:t>
            </a:r>
            <a:r>
              <a:rPr lang="ru-RU" sz="3600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здоровы!</a:t>
            </a:r>
            <a:br>
              <a:rPr lang="ru-RU" sz="3600" b="1" dirty="0">
                <a:solidFill>
                  <a:srgbClr val="FF8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/>
          </a:p>
          <a:p>
            <a:pPr algn="ctr"/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7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731518"/>
            <a:ext cx="4382199" cy="5793825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всех этапах реабилитации после инсульта лечебная гимнастика – важнейший метод. Она:</a:t>
            </a:r>
          </a:p>
          <a:p>
            <a:pPr>
              <a:buFont typeface="Arial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восстанавливает функциональную активность мышц и суставов рук;</a:t>
            </a:r>
          </a:p>
          <a:p>
            <a:pPr>
              <a:buFont typeface="Arial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предотвращает появление контрактур;</a:t>
            </a:r>
          </a:p>
          <a:p>
            <a:pPr>
              <a:buFont typeface="Arial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стабилизирует последствия нарушений в пальцах;</a:t>
            </a:r>
          </a:p>
          <a:p>
            <a:pPr>
              <a:buFont typeface="Arial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служит профилактическим средством дальнейшего развития патологических процессов;</a:t>
            </a:r>
          </a:p>
          <a:p>
            <a:pPr>
              <a:buFont typeface="Arial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способствует восстановлению нервной проводимости и чувствительности в тканях рук;</a:t>
            </a:r>
          </a:p>
          <a:p>
            <a:pPr>
              <a:buFont typeface="Arial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помогает людям после инсульта адаптироваться к быту.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5"/>
            <a:ext cx="406794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66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3">
        <p:split orient="vert"/>
      </p:transition>
    </mc:Choice>
    <mc:Fallback xmlns="">
      <p:transition spd="slow" advTm="127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964488" cy="662473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Выполнять упражнения нужно синхронно, обеими руками одновременно. Даже если одна рука совсем не хочет двигаться, ничего страшного, упражнения как раз и направлены на ее разработку.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того, на занятия лучше всего выделять не более 10 минут в час. Это предотвратит усталость, а частое повторение будет формировать двигательный стереотип и устойчивый рефлекс.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84984"/>
            <a:ext cx="7620000" cy="3456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87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20">
        <p:split orient="vert"/>
      </p:transition>
    </mc:Choice>
    <mc:Fallback xmlns="">
      <p:transition spd="slow" advTm="102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496944" cy="6408712"/>
          </a:xfrm>
        </p:spPr>
        <p:txBody>
          <a:bodyPr>
            <a:noAutofit/>
          </a:bodyPr>
          <a:lstStyle/>
          <a:p>
            <a:pPr marL="45720" indent="0" algn="ctr" fontAlgn="base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для пальцев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base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Сидя или лежа, положить пальцы на колени и немного их раздвинуть. Начать поднимать по одному пальцу обеих рук по очереди. Ничего, если одна рука пока не работает, для того и гимнастика, чтобы разрабатывать. Начать с мизинца, заканчивая большим пальцем, затем идти в обратном направлении. Повторить упражнение, в зависимости от успехов, не менее 10 раз. Чем меньше будут успехи, тем больше придется работать.</a:t>
            </a:r>
          </a:p>
          <a:p>
            <a:pPr marL="45720" indent="0" algn="just" fontAlgn="base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Сидя или лежа, положить пальцы на колени и немного их раздвинуть. Теперь каждым пальцем по очереди (на обеих руках одновременно) покрутить сначала в одну сторону, затем в другую. Эти движения не совсем просто даются даже здоровым людям. А ведь именно мелкая моторика улучшает работу мозга. Поэтому упражнение полезно абсолютно всем. Повторять его от 7 раз.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12">
        <p:split orient="vert"/>
      </p:transition>
    </mc:Choice>
    <mc:Fallback xmlns="">
      <p:transition spd="slow" advTm="211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856984" cy="6669360"/>
          </a:xfrm>
        </p:spPr>
        <p:txBody>
          <a:bodyPr>
            <a:normAutofit/>
          </a:bodyPr>
          <a:lstStyle/>
          <a:p>
            <a:pPr marL="45720" indent="0" algn="just" fontAlgn="base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Сидя или лежа, пошевелить пальцами ног (если вы в обуви, снимите ее на время гимнастики) натянуть пальцы к себе и раздвинуть их, затем свести снова. Повторять упражнение от 10 раз.</a:t>
            </a:r>
          </a:p>
          <a:p>
            <a:pPr marL="45720" indent="0" fontAlgn="base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Соединить пальцы обеих рук в замок и поочередно поднимать одноименные пальцы обеих рук (большой палец на левой руке, затем большой палец на правой руке, и т.д.), затем в обратном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порядке.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Повторить от 10 раз.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396044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09">
        <p:split orient="vert"/>
      </p:transition>
    </mc:Choice>
    <mc:Fallback xmlns="">
      <p:transition spd="slow" advTm="160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597352"/>
          </a:xfrm>
        </p:spPr>
        <p:txBody>
          <a:bodyPr/>
          <a:lstStyle/>
          <a:p>
            <a:pPr marL="4572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Продолжая держать пальцы в замке, сделать волну руками; разумеется, в этом упражнении будут участвовать 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локти.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выполнения упражнения — от 30 секунд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solidFill>
                <a:srgbClr val="5F616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80" y="2132855"/>
            <a:ext cx="5449776" cy="429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82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34">
        <p:split orient="vert"/>
      </p:transition>
    </mc:Choice>
    <mc:Fallback xmlns="">
      <p:transition spd="slow" advTm="143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640960" cy="6624736"/>
          </a:xfrm>
        </p:spPr>
        <p:txBody>
          <a:bodyPr>
            <a:normAutofit/>
          </a:bodyPr>
          <a:lstStyle/>
          <a:p>
            <a:pPr marL="45720" indent="0" algn="just" fontAlgn="base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6.</a:t>
            </a:r>
            <a:r>
              <a:rPr lang="ru-RU" sz="2400" dirty="0" smtClean="0">
                <a:solidFill>
                  <a:srgbClr val="5F616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«Окно мудрости». Считается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что эта 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открывает в организме человека важные для его жизни центры, способствующие развитию мышления, активизирующие умственную деятельность. 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just" fontAlgn="base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Выполняется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она так: безымянный (сердечный) палец правой руки прижимается первой фалангой большого пальца этой же руки. Точно так же складывают пальцы левой руки. Оставшиеся пальцы свободно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расставлены.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48495"/>
            <a:ext cx="4248472" cy="360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97">
        <p:split orient="vert"/>
      </p:transition>
    </mc:Choice>
    <mc:Fallback xmlns="">
      <p:transition spd="slow" advTm="16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4680520" cy="685800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0"/>
            <a:ext cx="4498976" cy="6741368"/>
          </a:xfrm>
        </p:spPr>
      </p:pic>
    </p:spTree>
    <p:extLst>
      <p:ext uri="{BB962C8B-B14F-4D97-AF65-F5344CB8AC3E}">
        <p14:creationId xmlns:p14="http://schemas.microsoft.com/office/powerpoint/2010/main" val="22498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375">
        <p:split orient="vert"/>
      </p:transition>
    </mc:Choice>
    <mc:Fallback xmlns="">
      <p:transition spd="slow" advTm="237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328" y="1972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Roboto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Roboto"/>
              </a:rPr>
              <a:t>упражнения </a:t>
            </a:r>
            <a:r>
              <a:rPr lang="ru-RU" b="1" dirty="0">
                <a:solidFill>
                  <a:srgbClr val="000000"/>
                </a:solidFill>
                <a:latin typeface="Roboto"/>
              </a:rPr>
              <a:t>с </a:t>
            </a:r>
            <a:r>
              <a:rPr lang="ru-RU" b="1" dirty="0" smtClean="0">
                <a:solidFill>
                  <a:srgbClr val="000000"/>
                </a:solidFill>
                <a:latin typeface="Roboto"/>
              </a:rPr>
              <a:t>пластилином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6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81">
        <p:split orient="vert"/>
      </p:transition>
    </mc:Choice>
    <mc:Fallback xmlns="">
      <p:transition spd="slow" advTm="178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244</TotalTime>
  <Words>402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ГКУ СО КК «Щербиновский комплексный центр реабилитации инвалидов»    Упражнения  для восстановления  мелкой моторики рук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Также можно использовать в качестве подручного материала:</vt:lpstr>
      <vt:lpstr>Презентация PowerPoint</vt:lpstr>
      <vt:lpstr>Собирайте пазлы</vt:lpstr>
      <vt:lpstr>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для  восстановления  мелкой моторики рук после инсульта  </dc:title>
  <dc:creator>бук</dc:creator>
  <cp:lastModifiedBy>Светлана</cp:lastModifiedBy>
  <cp:revision>18</cp:revision>
  <dcterms:created xsi:type="dcterms:W3CDTF">2020-05-06T07:34:32Z</dcterms:created>
  <dcterms:modified xsi:type="dcterms:W3CDTF">2020-08-10T05:54:21Z</dcterms:modified>
</cp:coreProperties>
</file>